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398C6B8-D8DD-48C2-962D-8F9A41604F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209F03A-8A01-4949-849F-90C953F97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27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FC07-71E7-4C18-A3B9-4611CE0AF03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03EA-2432-4D72-BC30-A5A07237D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7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FC07-71E7-4C18-A3B9-4611CE0AF03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03EA-2432-4D72-BC30-A5A07237D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FC07-71E7-4C18-A3B9-4611CE0AF03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03EA-2432-4D72-BC30-A5A07237D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FC07-71E7-4C18-A3B9-4611CE0AF03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03EA-2432-4D72-BC30-A5A07237D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1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FC07-71E7-4C18-A3B9-4611CE0AF03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03EA-2432-4D72-BC30-A5A07237D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0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FC07-71E7-4C18-A3B9-4611CE0AF03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03EA-2432-4D72-BC30-A5A07237D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4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FC07-71E7-4C18-A3B9-4611CE0AF03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03EA-2432-4D72-BC30-A5A07237D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4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FC07-71E7-4C18-A3B9-4611CE0AF03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03EA-2432-4D72-BC30-A5A07237D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4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FC07-71E7-4C18-A3B9-4611CE0AF03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03EA-2432-4D72-BC30-A5A07237D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5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FC07-71E7-4C18-A3B9-4611CE0AF03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03EA-2432-4D72-BC30-A5A07237D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1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FC07-71E7-4C18-A3B9-4611CE0AF03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03EA-2432-4D72-BC30-A5A07237D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6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9FC07-71E7-4C18-A3B9-4611CE0AF03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603EA-2432-4D72-BC30-A5A07237D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1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219199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基督徒待人處事的原則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848600" cy="5105400"/>
          </a:xfrm>
        </p:spPr>
        <p:txBody>
          <a:bodyPr>
            <a:normAutofit lnSpcReduction="10000"/>
          </a:bodyPr>
          <a:lstStyle/>
          <a:p>
            <a:pPr algn="l"/>
            <a:r>
              <a:rPr lang="zh-TW" altLang="en-US" dirty="0">
                <a:solidFill>
                  <a:srgbClr val="0070C0"/>
                </a:solidFill>
              </a:rPr>
              <a:t>論到祭偶像之物，我們曉得我們都有知識。但知識是叫人自高自大，惟有愛心能造就人。</a:t>
            </a:r>
            <a:r>
              <a:rPr lang="zh-TW" altLang="en-US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林前</a:t>
            </a:r>
            <a:r>
              <a:rPr lang="en-US" altLang="zh-TW" dirty="0" smtClean="0">
                <a:solidFill>
                  <a:schemeClr val="tx1"/>
                </a:solidFill>
              </a:rPr>
              <a:t>8: 1)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TW" altLang="en-US" dirty="0" smtClean="0">
                <a:solidFill>
                  <a:schemeClr val="tx1"/>
                </a:solidFill>
              </a:rPr>
              <a:t>哥林多教會問題多多</a:t>
            </a:r>
            <a:r>
              <a:rPr lang="en-US" altLang="zh-TW" dirty="0" smtClean="0">
                <a:solidFill>
                  <a:schemeClr val="tx1"/>
                </a:solidFill>
              </a:rPr>
              <a:t>, </a:t>
            </a:r>
            <a:r>
              <a:rPr lang="zh-TW" altLang="en-US" dirty="0" smtClean="0">
                <a:solidFill>
                  <a:schemeClr val="tx1"/>
                </a:solidFill>
              </a:rPr>
              <a:t>其中之一是吃祭偶像之物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TW" altLang="en-US" dirty="0" smtClean="0">
                <a:solidFill>
                  <a:schemeClr val="tx1"/>
                </a:solidFill>
              </a:rPr>
              <a:t>希臘文化都是一個多神的文化</a:t>
            </a:r>
            <a:r>
              <a:rPr lang="en-US" altLang="zh-TW" dirty="0" smtClean="0">
                <a:solidFill>
                  <a:schemeClr val="tx1"/>
                </a:solidFill>
              </a:rPr>
              <a:t>, </a:t>
            </a:r>
            <a:r>
              <a:rPr lang="zh-TW" altLang="en-US" dirty="0" smtClean="0">
                <a:solidFill>
                  <a:schemeClr val="tx1"/>
                </a:solidFill>
              </a:rPr>
              <a:t>例如</a:t>
            </a:r>
            <a:r>
              <a:rPr lang="en-US" altLang="zh-TW" dirty="0" smtClean="0">
                <a:solidFill>
                  <a:schemeClr val="tx1"/>
                </a:solidFill>
              </a:rPr>
              <a:t>: </a:t>
            </a:r>
            <a:r>
              <a:rPr lang="zh-TW" altLang="en-US" dirty="0" smtClean="0">
                <a:solidFill>
                  <a:schemeClr val="tx1"/>
                </a:solidFill>
              </a:rPr>
              <a:t>宙斯</a:t>
            </a:r>
            <a:r>
              <a:rPr lang="en-US" altLang="zh-TW" dirty="0" smtClean="0">
                <a:solidFill>
                  <a:schemeClr val="tx1"/>
                </a:solidFill>
              </a:rPr>
              <a:t>, </a:t>
            </a:r>
            <a:r>
              <a:rPr lang="zh-TW" altLang="en-US" dirty="0" smtClean="0">
                <a:solidFill>
                  <a:schemeClr val="tx1"/>
                </a:solidFill>
              </a:rPr>
              <a:t>戰神</a:t>
            </a:r>
            <a:r>
              <a:rPr lang="en-US" altLang="zh-TW" dirty="0" smtClean="0">
                <a:solidFill>
                  <a:schemeClr val="tx1"/>
                </a:solidFill>
              </a:rPr>
              <a:t>, </a:t>
            </a:r>
            <a:r>
              <a:rPr lang="zh-TW" altLang="en-US" dirty="0" smtClean="0">
                <a:solidFill>
                  <a:schemeClr val="tx1"/>
                </a:solidFill>
              </a:rPr>
              <a:t>死神</a:t>
            </a:r>
            <a:r>
              <a:rPr lang="en-US" altLang="zh-TW" dirty="0" smtClean="0">
                <a:solidFill>
                  <a:schemeClr val="tx1"/>
                </a:solidFill>
              </a:rPr>
              <a:t>, </a:t>
            </a:r>
            <a:r>
              <a:rPr lang="zh-TW" altLang="en-US" dirty="0" smtClean="0">
                <a:solidFill>
                  <a:schemeClr val="tx1"/>
                </a:solidFill>
              </a:rPr>
              <a:t>不知名之神</a:t>
            </a:r>
            <a:r>
              <a:rPr lang="en-US" altLang="zh-TW" dirty="0" smtClean="0">
                <a:solidFill>
                  <a:schemeClr val="tx1"/>
                </a:solidFill>
              </a:rPr>
              <a:t>, </a:t>
            </a:r>
            <a:r>
              <a:rPr lang="zh-TW" altLang="en-US" dirty="0" smtClean="0">
                <a:solidFill>
                  <a:srgbClr val="0070C0"/>
                </a:solidFill>
              </a:rPr>
              <a:t>皇帝都被奉為神明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TW" altLang="en-US" dirty="0" smtClean="0">
                <a:solidFill>
                  <a:schemeClr val="tx1"/>
                </a:solidFill>
              </a:rPr>
              <a:t>偶像充斥</a:t>
            </a:r>
            <a:r>
              <a:rPr lang="en-US" altLang="zh-TW" dirty="0" smtClean="0">
                <a:solidFill>
                  <a:schemeClr val="tx1"/>
                </a:solidFill>
              </a:rPr>
              <a:t>, </a:t>
            </a:r>
            <a:r>
              <a:rPr lang="zh-TW" altLang="en-US" dirty="0" smtClean="0">
                <a:solidFill>
                  <a:schemeClr val="tx1"/>
                </a:solidFill>
              </a:rPr>
              <a:t>廟宇林立</a:t>
            </a:r>
            <a:r>
              <a:rPr lang="en-US" altLang="zh-TW" dirty="0" smtClean="0">
                <a:solidFill>
                  <a:schemeClr val="tx1"/>
                </a:solidFill>
              </a:rPr>
              <a:t>. </a:t>
            </a:r>
            <a:r>
              <a:rPr lang="zh-TW" altLang="en-US" dirty="0" smtClean="0">
                <a:solidFill>
                  <a:srgbClr val="0070C0"/>
                </a:solidFill>
              </a:rPr>
              <a:t>在哥林多至少有十二座大的廟宇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2) </a:t>
            </a:r>
            <a:r>
              <a:rPr lang="zh-TW" altLang="en-US" dirty="0" smtClean="0"/>
              <a:t>使人得益處</a:t>
            </a:r>
            <a:r>
              <a:rPr lang="en-US" altLang="zh-TW" dirty="0" smtClean="0"/>
              <a:t>, </a:t>
            </a:r>
            <a:r>
              <a:rPr lang="zh-TW" altLang="en-US" dirty="0" smtClean="0"/>
              <a:t>得造就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凡事都可行，但不都有益處。凡事都可行，但不都造就人。 </a:t>
            </a:r>
          </a:p>
          <a:p>
            <a:pPr marL="0" indent="0">
              <a:buNone/>
            </a:pPr>
            <a:r>
              <a:rPr lang="zh-TW" altLang="en-US" dirty="0"/>
              <a:t>無論何人，不要求自己的益處，乃要求別人的益處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(10: 23-24)</a:t>
            </a:r>
          </a:p>
          <a:p>
            <a:r>
              <a:rPr lang="zh-TW" altLang="en-US" dirty="0" smtClean="0"/>
              <a:t>可以想想自己的行為表現</a:t>
            </a:r>
            <a:r>
              <a:rPr lang="en-US" altLang="zh-TW" dirty="0" smtClean="0"/>
              <a:t>, </a:t>
            </a:r>
            <a:r>
              <a:rPr lang="zh-TW" altLang="en-US" dirty="0" smtClean="0"/>
              <a:t>能否幫助別人</a:t>
            </a:r>
            <a:r>
              <a:rPr lang="en-US" altLang="zh-TW" dirty="0" smtClean="0"/>
              <a:t>, </a:t>
            </a:r>
            <a:r>
              <a:rPr lang="zh-TW" altLang="en-US" dirty="0" smtClean="0"/>
              <a:t>建立別人</a:t>
            </a:r>
            <a:r>
              <a:rPr lang="en-US" altLang="zh-TW" dirty="0" smtClean="0"/>
              <a:t>, </a:t>
            </a:r>
            <a:r>
              <a:rPr lang="zh-TW" altLang="en-US" dirty="0" smtClean="0"/>
              <a:t>成為他人的榜樣</a:t>
            </a:r>
            <a:r>
              <a:rPr lang="en-US" altLang="zh-TW" dirty="0" smtClean="0"/>
              <a:t>, </a:t>
            </a:r>
            <a:r>
              <a:rPr lang="zh-TW" altLang="en-US" dirty="0" smtClean="0"/>
              <a:t>好像保羅一樣</a:t>
            </a:r>
            <a:r>
              <a:rPr lang="en-US" altLang="zh-TW" dirty="0" smtClean="0"/>
              <a:t>(11: 1)</a:t>
            </a:r>
            <a:r>
              <a:rPr lang="zh-TW" altLang="en-US" dirty="0" smtClean="0"/>
              <a:t> </a:t>
            </a:r>
            <a:endParaRPr lang="zh-TW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12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3) </a:t>
            </a:r>
            <a:r>
              <a:rPr lang="zh-TW" altLang="en-US" dirty="0" smtClean="0"/>
              <a:t>為要榮耀神</a:t>
            </a:r>
            <a:r>
              <a:rPr lang="en-US" altLang="zh-TW" dirty="0" smtClean="0"/>
              <a:t>, </a:t>
            </a:r>
            <a:r>
              <a:rPr lang="zh-TW" altLang="en-US" dirty="0" smtClean="0"/>
              <a:t>使人得救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所</a:t>
            </a:r>
            <a:r>
              <a:rPr lang="zh-TW" altLang="en-US" dirty="0"/>
              <a:t>以，你們或吃或喝，無論作什麼，</a:t>
            </a:r>
            <a:r>
              <a:rPr lang="zh-TW" altLang="en-US" dirty="0">
                <a:solidFill>
                  <a:srgbClr val="0070C0"/>
                </a:solidFill>
              </a:rPr>
              <a:t>都要為榮耀神而行</a:t>
            </a:r>
            <a:r>
              <a:rPr lang="zh-TW" altLang="en-US" dirty="0"/>
              <a:t>。 </a:t>
            </a:r>
          </a:p>
          <a:p>
            <a:pPr marL="0" indent="0">
              <a:buNone/>
            </a:pPr>
            <a:r>
              <a:rPr lang="zh-TW" altLang="en-US" dirty="0"/>
              <a:t>不拘是猶太人，是希利尼人，是神的教會，你們都不要使他跌倒； </a:t>
            </a:r>
          </a:p>
          <a:p>
            <a:pPr marL="0" indent="0">
              <a:buNone/>
            </a:pPr>
            <a:r>
              <a:rPr lang="zh-TW" altLang="en-US" dirty="0"/>
              <a:t>就好像我凡事都叫眾人喜歡，不求自己的益處，只求眾人的益處，</a:t>
            </a:r>
            <a:r>
              <a:rPr lang="zh-TW" altLang="en-US" dirty="0">
                <a:solidFill>
                  <a:srgbClr val="0070C0"/>
                </a:solidFill>
              </a:rPr>
              <a:t>叫他們得救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(10: 31-33)</a:t>
            </a:r>
          </a:p>
          <a:p>
            <a:r>
              <a:rPr lang="zh-TW" altLang="en-US" dirty="0" smtClean="0"/>
              <a:t>你的行為表現能否叫神得榮耀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你的行為表現能否吸引人認識神</a:t>
            </a:r>
            <a:r>
              <a:rPr lang="en-US" altLang="zh-TW" dirty="0" smtClean="0"/>
              <a:t>?</a:t>
            </a:r>
            <a:endParaRPr lang="zh-TW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63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zh-TW" altLang="en-US" dirty="0" smtClean="0"/>
              <a:t>在獻祭的過程中</a:t>
            </a:r>
            <a:r>
              <a:rPr lang="en-US" altLang="zh-TW" dirty="0" smtClean="0"/>
              <a:t>, </a:t>
            </a:r>
            <a:r>
              <a:rPr lang="zh-TW" altLang="en-US" dirty="0" smtClean="0"/>
              <a:t>獻祭者會奉上牛羊</a:t>
            </a:r>
            <a:r>
              <a:rPr lang="en-US" altLang="zh-TW" dirty="0" smtClean="0"/>
              <a:t>. </a:t>
            </a:r>
          </a:p>
          <a:p>
            <a:r>
              <a:rPr lang="zh-TW" altLang="en-US" dirty="0" smtClean="0"/>
              <a:t>少部份供奉神明</a:t>
            </a:r>
            <a:r>
              <a:rPr lang="en-US" altLang="zh-TW" dirty="0" smtClean="0"/>
              <a:t>, </a:t>
            </a:r>
            <a:r>
              <a:rPr lang="zh-TW" altLang="en-US" dirty="0" smtClean="0"/>
              <a:t>有部份會在廟內宴請親友</a:t>
            </a:r>
            <a:r>
              <a:rPr lang="en-US" altLang="zh-TW" dirty="0" smtClean="0"/>
              <a:t>. </a:t>
            </a:r>
          </a:p>
          <a:p>
            <a:r>
              <a:rPr lang="zh-TW" altLang="en-US" dirty="0" smtClean="0">
                <a:solidFill>
                  <a:srgbClr val="0070C0"/>
                </a:solidFill>
              </a:rPr>
              <a:t>若你是其中一員</a:t>
            </a:r>
            <a:r>
              <a:rPr lang="en-US" altLang="zh-TW" dirty="0" smtClean="0">
                <a:solidFill>
                  <a:srgbClr val="0070C0"/>
                </a:solidFill>
              </a:rPr>
              <a:t>, </a:t>
            </a:r>
            <a:r>
              <a:rPr lang="zh-TW" altLang="en-US" dirty="0" smtClean="0">
                <a:solidFill>
                  <a:srgbClr val="0070C0"/>
                </a:solidFill>
              </a:rPr>
              <a:t>你會吃嗎</a:t>
            </a:r>
            <a:r>
              <a:rPr lang="en-US" altLang="zh-TW" dirty="0" smtClean="0">
                <a:solidFill>
                  <a:srgbClr val="0070C0"/>
                </a:solidFill>
              </a:rPr>
              <a:t>?</a:t>
            </a:r>
          </a:p>
          <a:p>
            <a:r>
              <a:rPr lang="zh-TW" altLang="en-US" dirty="0" smtClean="0">
                <a:solidFill>
                  <a:srgbClr val="0070C0"/>
                </a:solidFill>
              </a:rPr>
              <a:t>有部份會流出市面</a:t>
            </a:r>
            <a:r>
              <a:rPr lang="en-US" altLang="zh-TW" dirty="0" smtClean="0">
                <a:solidFill>
                  <a:srgbClr val="0070C0"/>
                </a:solidFill>
              </a:rPr>
              <a:t>, </a:t>
            </a:r>
            <a:r>
              <a:rPr lang="zh-TW" altLang="en-US" dirty="0" smtClean="0">
                <a:solidFill>
                  <a:srgbClr val="0070C0"/>
                </a:solidFill>
              </a:rPr>
              <a:t>你會購買嗎</a:t>
            </a:r>
            <a:r>
              <a:rPr lang="en-US" altLang="zh-TW" dirty="0" smtClean="0">
                <a:solidFill>
                  <a:srgbClr val="0070C0"/>
                </a:solidFill>
              </a:rPr>
              <a:t>? </a:t>
            </a:r>
            <a:r>
              <a:rPr lang="zh-TW" altLang="en-US" dirty="0" smtClean="0"/>
              <a:t>一般而言</a:t>
            </a:r>
            <a:r>
              <a:rPr lang="en-US" altLang="zh-TW" dirty="0" smtClean="0"/>
              <a:t>, </a:t>
            </a:r>
            <a:r>
              <a:rPr lang="zh-TW" altLang="en-US" dirty="0" smtClean="0"/>
              <a:t>價錢會</a:t>
            </a:r>
            <a:r>
              <a:rPr lang="zh-TW" altLang="en-US" dirty="0"/>
              <a:t>較</a:t>
            </a:r>
            <a:r>
              <a:rPr lang="zh-TW" altLang="en-US" dirty="0" smtClean="0"/>
              <a:t>便宜</a:t>
            </a:r>
            <a:r>
              <a:rPr lang="en-US" altLang="zh-TW" dirty="0" smtClean="0"/>
              <a:t>.</a:t>
            </a:r>
          </a:p>
          <a:p>
            <a:r>
              <a:rPr lang="zh-TW" altLang="en-US" dirty="0" smtClean="0"/>
              <a:t>猶太人會自設屠宰場</a:t>
            </a:r>
            <a:r>
              <a:rPr lang="en-US" altLang="zh-TW" dirty="0" smtClean="0"/>
              <a:t>, </a:t>
            </a:r>
            <a:r>
              <a:rPr lang="zh-TW" altLang="en-US" dirty="0" smtClean="0"/>
              <a:t>以免被佔污</a:t>
            </a:r>
            <a:r>
              <a:rPr lang="en-US" altLang="zh-TW" dirty="0" smtClean="0"/>
              <a:t>.</a:t>
            </a:r>
          </a:p>
          <a:p>
            <a:r>
              <a:rPr lang="zh-TW" altLang="en-US" dirty="0" smtClean="0">
                <a:solidFill>
                  <a:srgbClr val="C00000"/>
                </a:solidFill>
              </a:rPr>
              <a:t>如何處理祭偶像之物</a:t>
            </a:r>
            <a:r>
              <a:rPr lang="en-US" altLang="zh-TW" dirty="0" smtClean="0">
                <a:solidFill>
                  <a:srgbClr val="C00000"/>
                </a:solidFill>
              </a:rPr>
              <a:t>? </a:t>
            </a:r>
            <a:r>
              <a:rPr lang="zh-TW" altLang="en-US" dirty="0" smtClean="0">
                <a:solidFill>
                  <a:srgbClr val="C00000"/>
                </a:solidFill>
              </a:rPr>
              <a:t>這是對信仰的一大挑戰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21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zh-TW" altLang="en-US" dirty="0"/>
              <a:t>以真理和信</a:t>
            </a:r>
            <a:r>
              <a:rPr lang="zh-TW" altLang="en-US" dirty="0" smtClean="0"/>
              <a:t>心作基礎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論到吃祭偶像之物，我們知道偶像在世上算不得什麼，也知道神只有一位，再沒有別的神。 </a:t>
            </a:r>
          </a:p>
          <a:p>
            <a:pPr marL="0" indent="0">
              <a:buNone/>
            </a:pPr>
            <a:r>
              <a:rPr lang="zh-TW" altLang="en-US" dirty="0"/>
              <a:t>雖有稱為神的，或在天，或在地，就如那許多的神，許多的主； </a:t>
            </a:r>
          </a:p>
          <a:p>
            <a:pPr marL="0" indent="0">
              <a:buNone/>
            </a:pPr>
            <a:r>
              <a:rPr lang="zh-TW" altLang="en-US" dirty="0">
                <a:solidFill>
                  <a:srgbClr val="0070C0"/>
                </a:solidFill>
              </a:rPr>
              <a:t>然而我們只有一位神，就是父，萬物都本於他；我們也歸於他─並有一位主，就是耶穌基督─萬物都是藉著他有的；我們也是藉著他有的。</a:t>
            </a:r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林前</a:t>
            </a:r>
            <a:r>
              <a:rPr lang="en-US" altLang="zh-TW" dirty="0" smtClean="0"/>
              <a:t>8: 4-6)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43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凡</a:t>
            </a:r>
            <a:r>
              <a:rPr lang="zh-TW" altLang="en-US" dirty="0"/>
              <a:t>市上所賣的，你們只管吃，不要為良心的緣故問什麼話， </a:t>
            </a:r>
          </a:p>
          <a:p>
            <a:pPr marL="0" indent="0">
              <a:buNone/>
            </a:pPr>
            <a:r>
              <a:rPr lang="zh-TW" altLang="en-US" dirty="0">
                <a:solidFill>
                  <a:srgbClr val="0070C0"/>
                </a:solidFill>
              </a:rPr>
              <a:t>因為地和其中所充滿的都屬乎主。</a:t>
            </a:r>
            <a:r>
              <a:rPr lang="zh-TW" altLang="en-US" dirty="0"/>
              <a:t> </a:t>
            </a:r>
          </a:p>
          <a:p>
            <a:pPr marL="0" indent="0">
              <a:buNone/>
            </a:pPr>
            <a:r>
              <a:rPr lang="zh-TW" altLang="en-US" dirty="0"/>
              <a:t>倘有一個不信的人請你們赴席，你們若願意去，凡擺在你們面前的，只管吃，不要為良心的緣故問什麼話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林前</a:t>
            </a:r>
            <a:r>
              <a:rPr lang="en-US" altLang="zh-TW" dirty="0" smtClean="0"/>
              <a:t>10: 25-27)</a:t>
            </a:r>
            <a:r>
              <a:rPr lang="zh-TW" altLang="en-US" dirty="0" smtClean="0"/>
              <a:t> </a:t>
            </a:r>
            <a:endParaRPr lang="zh-TW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91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zh-TW" altLang="en-US" dirty="0" smtClean="0"/>
              <a:t>可見偶像不是神</a:t>
            </a:r>
            <a:r>
              <a:rPr lang="en-US" altLang="zh-TW" dirty="0" smtClean="0"/>
              <a:t>, </a:t>
            </a:r>
            <a:r>
              <a:rPr lang="zh-TW" altLang="en-US" dirty="0" smtClean="0"/>
              <a:t>它們沒有什麼能力</a:t>
            </a:r>
            <a:r>
              <a:rPr lang="en-US" altLang="zh-TW" dirty="0" smtClean="0"/>
              <a:t>(8: 4)</a:t>
            </a:r>
          </a:p>
          <a:p>
            <a:r>
              <a:rPr lang="zh-TW" altLang="en-US" dirty="0" smtClean="0"/>
              <a:t>真神只有一位</a:t>
            </a:r>
            <a:r>
              <a:rPr lang="en-US" altLang="zh-TW" dirty="0" smtClean="0"/>
              <a:t>, </a:t>
            </a:r>
            <a:r>
              <a:rPr lang="zh-TW" altLang="en-US" dirty="0" smtClean="0"/>
              <a:t>一切都是屬祂的</a:t>
            </a:r>
            <a:r>
              <a:rPr lang="en-US" altLang="zh-TW" dirty="0" smtClean="0"/>
              <a:t>(8: 6)</a:t>
            </a:r>
          </a:p>
          <a:p>
            <a:r>
              <a:rPr lang="zh-TW" altLang="en-US" dirty="0" smtClean="0">
                <a:solidFill>
                  <a:srgbClr val="0070C0"/>
                </a:solidFill>
              </a:rPr>
              <a:t>所以一切食物</a:t>
            </a:r>
            <a:r>
              <a:rPr lang="en-US" altLang="zh-TW" dirty="0" smtClean="0">
                <a:solidFill>
                  <a:srgbClr val="0070C0"/>
                </a:solidFill>
              </a:rPr>
              <a:t>, </a:t>
            </a:r>
            <a:r>
              <a:rPr lang="zh-TW" altLang="en-US" dirty="0" smtClean="0">
                <a:solidFill>
                  <a:srgbClr val="0070C0"/>
                </a:solidFill>
              </a:rPr>
              <a:t>不論是否拜過偶像</a:t>
            </a:r>
            <a:r>
              <a:rPr lang="en-US" altLang="zh-TW" dirty="0" smtClean="0">
                <a:solidFill>
                  <a:srgbClr val="0070C0"/>
                </a:solidFill>
              </a:rPr>
              <a:t>, </a:t>
            </a:r>
            <a:r>
              <a:rPr lang="zh-TW" altLang="en-US" dirty="0" smtClean="0">
                <a:solidFill>
                  <a:srgbClr val="0070C0"/>
                </a:solidFill>
              </a:rPr>
              <a:t>都是從神而來</a:t>
            </a:r>
            <a:r>
              <a:rPr lang="en-US" altLang="zh-TW" dirty="0" smtClean="0">
                <a:solidFill>
                  <a:srgbClr val="0070C0"/>
                </a:solidFill>
              </a:rPr>
              <a:t>, </a:t>
            </a:r>
            <a:r>
              <a:rPr lang="zh-TW" altLang="en-US" dirty="0" smtClean="0">
                <a:solidFill>
                  <a:srgbClr val="0070C0"/>
                </a:solidFill>
              </a:rPr>
              <a:t>都是潔淨的</a:t>
            </a:r>
            <a:r>
              <a:rPr lang="en-US" altLang="zh-TW" dirty="0" smtClean="0">
                <a:solidFill>
                  <a:srgbClr val="0070C0"/>
                </a:solidFill>
              </a:rPr>
              <a:t>, </a:t>
            </a:r>
            <a:r>
              <a:rPr lang="zh-TW" altLang="en-US" dirty="0" smtClean="0">
                <a:solidFill>
                  <a:srgbClr val="0070C0"/>
                </a:solidFill>
              </a:rPr>
              <a:t>可以食用</a:t>
            </a:r>
            <a:r>
              <a:rPr lang="en-US" altLang="zh-TW" dirty="0" smtClean="0">
                <a:solidFill>
                  <a:srgbClr val="0070C0"/>
                </a:solidFill>
              </a:rPr>
              <a:t>(10: 26)</a:t>
            </a:r>
          </a:p>
          <a:p>
            <a:r>
              <a:rPr lang="zh-TW" altLang="en-US" dirty="0" smtClean="0"/>
              <a:t>這就是</a:t>
            </a:r>
            <a:r>
              <a:rPr lang="en-US" altLang="zh-TW" dirty="0" smtClean="0"/>
              <a:t>8: 1</a:t>
            </a:r>
            <a:r>
              <a:rPr lang="zh-TW" altLang="en-US" dirty="0" smtClean="0"/>
              <a:t>所談的知識</a:t>
            </a:r>
            <a:r>
              <a:rPr lang="en-US" altLang="zh-TW" dirty="0" smtClean="0"/>
              <a:t>, </a:t>
            </a:r>
            <a:r>
              <a:rPr lang="zh-TW" altLang="en-US" dirty="0" smtClean="0"/>
              <a:t>作為神的兒女是應該知道的</a:t>
            </a:r>
            <a:r>
              <a:rPr lang="en-US" altLang="zh-TW" dirty="0" smtClean="0"/>
              <a:t>.</a:t>
            </a:r>
          </a:p>
          <a:p>
            <a:r>
              <a:rPr lang="zh-TW" altLang="en-US" dirty="0" smtClean="0"/>
              <a:t>但有知識是不夠的</a:t>
            </a:r>
            <a:r>
              <a:rPr lang="en-US" altLang="zh-TW" dirty="0" smtClean="0"/>
              <a:t>, </a:t>
            </a:r>
            <a:r>
              <a:rPr lang="zh-TW" altLang="en-US" dirty="0" smtClean="0"/>
              <a:t>且會叫人自高自大</a:t>
            </a:r>
            <a:r>
              <a:rPr lang="en-US" altLang="zh-TW" dirty="0" smtClean="0"/>
              <a:t>, </a:t>
            </a:r>
            <a:r>
              <a:rPr lang="zh-TW" altLang="en-US" dirty="0" smtClean="0"/>
              <a:t>看不起別人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5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2. </a:t>
            </a:r>
            <a:r>
              <a:rPr lang="zh-TW" altLang="en-US" dirty="0" smtClean="0"/>
              <a:t>以愛心作我們的動力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>
                <a:solidFill>
                  <a:srgbClr val="0070C0"/>
                </a:solidFill>
              </a:rPr>
              <a:t>但人不都有這等知識</a:t>
            </a:r>
            <a:r>
              <a:rPr lang="zh-TW" altLang="en-US" dirty="0"/>
              <a:t>。有人到如今因拜慣了偶像，就以為所吃的是祭偶像之物。他們的良心既然軟弱，</a:t>
            </a:r>
            <a:r>
              <a:rPr lang="zh-TW" altLang="en-US" dirty="0">
                <a:solidFill>
                  <a:srgbClr val="0070C0"/>
                </a:solidFill>
              </a:rPr>
              <a:t>也就污穢了</a:t>
            </a:r>
            <a:r>
              <a:rPr lang="zh-TW" altLang="en-US" dirty="0"/>
              <a:t>。 </a:t>
            </a:r>
          </a:p>
          <a:p>
            <a:pPr marL="0" indent="0">
              <a:buNone/>
            </a:pPr>
            <a:r>
              <a:rPr lang="zh-TW" altLang="en-US" dirty="0"/>
              <a:t>其實食物不能叫神看中我們，因為我們不吃也無損，吃也無益。 </a:t>
            </a:r>
          </a:p>
          <a:p>
            <a:pPr marL="0" indent="0">
              <a:buNone/>
            </a:pPr>
            <a:r>
              <a:rPr lang="zh-TW" altLang="en-US" dirty="0"/>
              <a:t>只是你們要謹慎，</a:t>
            </a:r>
            <a:r>
              <a:rPr lang="zh-TW" altLang="en-US" dirty="0">
                <a:solidFill>
                  <a:srgbClr val="0070C0"/>
                </a:solidFill>
              </a:rPr>
              <a:t>恐怕你們這自由竟成了那軟弱人的絆腳石</a:t>
            </a:r>
            <a:r>
              <a:rPr lang="zh-TW" altLang="en-US" dirty="0" smtClean="0">
                <a:solidFill>
                  <a:srgbClr val="0070C0"/>
                </a:solidFill>
              </a:rPr>
              <a:t>。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林前</a:t>
            </a:r>
            <a:r>
              <a:rPr lang="en-US" altLang="zh-TW" dirty="0" smtClean="0"/>
              <a:t>8: 7-9)</a:t>
            </a:r>
            <a:r>
              <a:rPr lang="zh-TW" altLang="en-US" dirty="0" smtClean="0"/>
              <a:t> </a:t>
            </a:r>
            <a:endParaRPr lang="zh-TW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05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若有人見你這有知識的，在偶像的廟裡坐席，這人的良心，若是軟弱，豈不放膽去吃那祭偶像之物嗎</a:t>
            </a:r>
            <a:r>
              <a:rPr lang="en-US" altLang="zh-TW" dirty="0"/>
              <a:t>﹖ </a:t>
            </a:r>
          </a:p>
          <a:p>
            <a:pPr marL="0" indent="0">
              <a:buNone/>
            </a:pPr>
            <a:r>
              <a:rPr lang="zh-TW" altLang="en-US" dirty="0">
                <a:solidFill>
                  <a:srgbClr val="0070C0"/>
                </a:solidFill>
              </a:rPr>
              <a:t>因此，基督為他死的那軟弱弟兄，</a:t>
            </a:r>
            <a:r>
              <a:rPr lang="zh-TW" altLang="en-US" dirty="0">
                <a:solidFill>
                  <a:srgbClr val="C00000"/>
                </a:solidFill>
              </a:rPr>
              <a:t>也就因你的知識沉淪了。</a:t>
            </a:r>
            <a:r>
              <a:rPr lang="zh-TW" altLang="en-US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zh-TW" altLang="en-US" dirty="0">
                <a:solidFill>
                  <a:srgbClr val="0070C0"/>
                </a:solidFill>
              </a:rPr>
              <a:t>你們這樣得罪弟兄們，傷了他們軟弱的良心，</a:t>
            </a:r>
            <a:r>
              <a:rPr lang="zh-TW" altLang="en-US" dirty="0">
                <a:solidFill>
                  <a:srgbClr val="C00000"/>
                </a:solidFill>
              </a:rPr>
              <a:t>就是得罪基督。</a:t>
            </a:r>
            <a:r>
              <a:rPr lang="zh-TW" altLang="en-US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zh-TW" altLang="en-US" dirty="0">
                <a:solidFill>
                  <a:srgbClr val="C00000"/>
                </a:solidFill>
              </a:rPr>
              <a:t>所以，食物若叫我弟兄跌倒，我就永遠不吃肉，免得叫我弟兄跌倒了</a:t>
            </a:r>
            <a:r>
              <a:rPr lang="zh-TW" altLang="en-US" dirty="0" smtClean="0">
                <a:solidFill>
                  <a:srgbClr val="C00000"/>
                </a:solidFill>
              </a:rPr>
              <a:t>。</a:t>
            </a:r>
            <a:endParaRPr lang="en-US" altLang="zh-TW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林前</a:t>
            </a:r>
            <a:r>
              <a:rPr lang="en-US" altLang="zh-TW" dirty="0" smtClean="0"/>
              <a:t>8: 10-13)</a:t>
            </a:r>
            <a:r>
              <a:rPr lang="zh-TW" altLang="en-US" dirty="0" smtClean="0"/>
              <a:t> </a:t>
            </a:r>
            <a:endParaRPr lang="zh-TW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47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/>
              <a:t>V. 7</a:t>
            </a:r>
            <a:r>
              <a:rPr lang="zh-TW" altLang="en-US" dirty="0" smtClean="0"/>
              <a:t>說出什麼呢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有些基督徒雖然信了主</a:t>
            </a:r>
            <a:r>
              <a:rPr lang="en-US" altLang="zh-TW" dirty="0" smtClean="0"/>
              <a:t>, </a:t>
            </a:r>
            <a:r>
              <a:rPr lang="zh-TW" altLang="en-US" dirty="0" smtClean="0"/>
              <a:t>但由於過往的習慣</a:t>
            </a:r>
            <a:r>
              <a:rPr lang="en-US" altLang="zh-TW" dirty="0" smtClean="0"/>
              <a:t>, </a:t>
            </a:r>
            <a:r>
              <a:rPr lang="zh-TW" altLang="en-US" dirty="0" smtClean="0"/>
              <a:t>認為吃祭偶像之物是與假神建立關係</a:t>
            </a:r>
            <a:r>
              <a:rPr lang="en-US" altLang="zh-TW" dirty="0" smtClean="0"/>
              <a:t>, </a:t>
            </a:r>
            <a:r>
              <a:rPr lang="zh-TW" altLang="en-US" dirty="0" smtClean="0"/>
              <a:t>是不潔的</a:t>
            </a:r>
            <a:r>
              <a:rPr lang="en-US" altLang="zh-TW" dirty="0" smtClean="0"/>
              <a:t>, </a:t>
            </a:r>
            <a:r>
              <a:rPr lang="zh-TW" altLang="en-US" dirty="0" smtClean="0"/>
              <a:t>是不好的</a:t>
            </a:r>
            <a:endParaRPr lang="en-US" altLang="zh-TW" dirty="0" smtClean="0"/>
          </a:p>
          <a:p>
            <a:r>
              <a:rPr lang="zh-TW" altLang="en-US" dirty="0" smtClean="0"/>
              <a:t>但那些大有信心</a:t>
            </a:r>
            <a:r>
              <a:rPr lang="en-US" altLang="zh-TW" dirty="0" smtClean="0"/>
              <a:t>, </a:t>
            </a:r>
            <a:r>
              <a:rPr lang="zh-TW" altLang="en-US" dirty="0" smtClean="0"/>
              <a:t>且有知識的信徒</a:t>
            </a:r>
            <a:r>
              <a:rPr lang="en-US" altLang="zh-TW" dirty="0" smtClean="0"/>
              <a:t>, </a:t>
            </a:r>
            <a:r>
              <a:rPr lang="zh-TW" altLang="en-US" dirty="0" smtClean="0"/>
              <a:t>卻不明白別人的掙扎</a:t>
            </a:r>
            <a:r>
              <a:rPr lang="en-US" altLang="zh-TW" dirty="0" smtClean="0"/>
              <a:t>, </a:t>
            </a:r>
            <a:r>
              <a:rPr lang="zh-TW" altLang="en-US" dirty="0" smtClean="0"/>
              <a:t>便會容易使他人跌倒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rgbClr val="C00000"/>
                </a:solidFill>
              </a:rPr>
              <a:t>“</a:t>
            </a:r>
            <a:r>
              <a:rPr lang="zh-TW" altLang="en-US" dirty="0" smtClean="0">
                <a:solidFill>
                  <a:srgbClr val="C00000"/>
                </a:solidFill>
              </a:rPr>
              <a:t>污穢</a:t>
            </a:r>
            <a:r>
              <a:rPr lang="en-US" altLang="zh-TW" dirty="0" smtClean="0">
                <a:solidFill>
                  <a:srgbClr val="C00000"/>
                </a:solidFill>
              </a:rPr>
              <a:t>”</a:t>
            </a:r>
            <a:r>
              <a:rPr lang="zh-TW" altLang="en-US" dirty="0" smtClean="0">
                <a:solidFill>
                  <a:srgbClr val="C00000"/>
                </a:solidFill>
              </a:rPr>
              <a:t>可指信心減退</a:t>
            </a:r>
            <a:r>
              <a:rPr lang="en-US" altLang="zh-TW" dirty="0" smtClean="0">
                <a:solidFill>
                  <a:srgbClr val="C00000"/>
                </a:solidFill>
              </a:rPr>
              <a:t>, </a:t>
            </a:r>
            <a:r>
              <a:rPr lang="zh-TW" altLang="en-US" dirty="0" smtClean="0">
                <a:solidFill>
                  <a:srgbClr val="C00000"/>
                </a:solidFill>
              </a:rPr>
              <a:t>或指產生障礙</a:t>
            </a:r>
            <a:r>
              <a:rPr lang="en-US" altLang="zh-TW" dirty="0" smtClean="0">
                <a:solidFill>
                  <a:srgbClr val="C00000"/>
                </a:solidFill>
              </a:rPr>
              <a:t>, </a:t>
            </a:r>
            <a:r>
              <a:rPr lang="zh-TW" altLang="en-US" dirty="0" smtClean="0">
                <a:solidFill>
                  <a:srgbClr val="C00000"/>
                </a:solidFill>
              </a:rPr>
              <a:t>疑惑</a:t>
            </a:r>
            <a:endParaRPr lang="en-US" altLang="zh-TW" dirty="0" smtClean="0">
              <a:solidFill>
                <a:srgbClr val="C00000"/>
              </a:solidFill>
            </a:endParaRPr>
          </a:p>
          <a:p>
            <a:r>
              <a:rPr lang="zh-TW" altLang="en-US" dirty="0" smtClean="0">
                <a:solidFill>
                  <a:srgbClr val="C00000"/>
                </a:solidFill>
              </a:rPr>
              <a:t>祭偶像之物</a:t>
            </a:r>
            <a:r>
              <a:rPr lang="en-US" altLang="zh-TW" dirty="0" smtClean="0">
                <a:solidFill>
                  <a:srgbClr val="C00000"/>
                </a:solidFill>
              </a:rPr>
              <a:t>=</a:t>
            </a:r>
            <a:r>
              <a:rPr lang="zh-TW" altLang="en-US" dirty="0" smtClean="0">
                <a:solidFill>
                  <a:srgbClr val="C00000"/>
                </a:solidFill>
              </a:rPr>
              <a:t>日常生活和文化</a:t>
            </a:r>
            <a:r>
              <a:rPr lang="en-US" altLang="zh-TW" dirty="0" smtClean="0">
                <a:solidFill>
                  <a:srgbClr val="C00000"/>
                </a:solidFill>
              </a:rPr>
              <a:t>, </a:t>
            </a:r>
            <a:r>
              <a:rPr lang="zh-TW" altLang="en-US" dirty="0" smtClean="0">
                <a:solidFill>
                  <a:srgbClr val="C00000"/>
                </a:solidFill>
              </a:rPr>
              <a:t>如何面對</a:t>
            </a:r>
            <a:r>
              <a:rPr lang="en-US" altLang="zh-TW" dirty="0" smtClean="0">
                <a:solidFill>
                  <a:srgbClr val="C00000"/>
                </a:solidFill>
              </a:rPr>
              <a:t>?</a:t>
            </a:r>
          </a:p>
          <a:p>
            <a:r>
              <a:rPr lang="zh-TW" altLang="en-US" dirty="0" smtClean="0">
                <a:solidFill>
                  <a:srgbClr val="C00000"/>
                </a:solidFill>
              </a:rPr>
              <a:t>在教會中如何活出你的信仰</a:t>
            </a:r>
            <a:r>
              <a:rPr lang="en-US" altLang="zh-TW" dirty="0" smtClean="0">
                <a:solidFill>
                  <a:srgbClr val="C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5409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1) </a:t>
            </a:r>
            <a:r>
              <a:rPr lang="zh-TW" altLang="en-US" dirty="0" smtClean="0"/>
              <a:t>我們所作的</a:t>
            </a:r>
            <a:r>
              <a:rPr lang="en-US" altLang="zh-TW" dirty="0" smtClean="0"/>
              <a:t>, </a:t>
            </a:r>
            <a:r>
              <a:rPr lang="zh-TW" altLang="en-US" dirty="0" smtClean="0"/>
              <a:t>不</a:t>
            </a:r>
            <a:r>
              <a:rPr lang="zh-TW" altLang="en-US" dirty="0"/>
              <a:t>叫</a:t>
            </a:r>
            <a:r>
              <a:rPr lang="zh-TW" altLang="en-US" dirty="0" smtClean="0"/>
              <a:t>他人跌倒</a:t>
            </a:r>
            <a:endParaRPr lang="en-US" altLang="zh-TW" dirty="0" smtClean="0"/>
          </a:p>
          <a:p>
            <a:r>
              <a:rPr lang="zh-TW" altLang="en-US" dirty="0"/>
              <a:t>在生活上</a:t>
            </a:r>
            <a:r>
              <a:rPr lang="en-US" altLang="zh-TW" dirty="0"/>
              <a:t>, </a:t>
            </a:r>
            <a:r>
              <a:rPr lang="zh-TW" altLang="en-US" dirty="0"/>
              <a:t>不以愛心去活出真理</a:t>
            </a:r>
            <a:r>
              <a:rPr lang="en-US" altLang="zh-TW" dirty="0"/>
              <a:t>, </a:t>
            </a:r>
            <a:r>
              <a:rPr lang="zh-TW" altLang="en-US" dirty="0"/>
              <a:t>不顧及別人的需要</a:t>
            </a:r>
            <a:r>
              <a:rPr lang="en-US" altLang="zh-TW" dirty="0"/>
              <a:t>, </a:t>
            </a:r>
            <a:r>
              <a:rPr lang="zh-TW" altLang="en-US" dirty="0"/>
              <a:t>必帶來嚴重後</a:t>
            </a:r>
            <a:r>
              <a:rPr lang="zh-TW" altLang="en-US" dirty="0" smtClean="0"/>
              <a:t>果</a:t>
            </a:r>
            <a:endParaRPr lang="en-US" altLang="zh-TW" dirty="0" smtClean="0">
              <a:solidFill>
                <a:srgbClr val="C00000"/>
              </a:solidFill>
            </a:endParaRPr>
          </a:p>
          <a:p>
            <a:r>
              <a:rPr lang="zh-TW" altLang="en-US" dirty="0" smtClean="0"/>
              <a:t>會成為他人的絆腳石</a:t>
            </a:r>
            <a:r>
              <a:rPr lang="en-US" altLang="zh-TW" dirty="0" smtClean="0"/>
              <a:t>(8: 9)</a:t>
            </a:r>
          </a:p>
          <a:p>
            <a:r>
              <a:rPr lang="zh-TW" altLang="en-US" dirty="0" smtClean="0"/>
              <a:t>阻礙他人的成長</a:t>
            </a:r>
            <a:r>
              <a:rPr lang="en-US" altLang="zh-TW" dirty="0" smtClean="0"/>
              <a:t>(8: 11)</a:t>
            </a:r>
          </a:p>
          <a:p>
            <a:pPr marL="0" indent="0">
              <a:buNone/>
            </a:pPr>
            <a:r>
              <a:rPr lang="zh-TW" altLang="en-US" dirty="0"/>
              <a:t>因此，基督為他死的那軟弱弟兄，也就因你的知識沉淪了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(8: 10)</a:t>
            </a:r>
          </a:p>
          <a:p>
            <a:r>
              <a:rPr lang="en-US" altLang="zh-TW" dirty="0" smtClean="0">
                <a:solidFill>
                  <a:srgbClr val="C00000"/>
                </a:solidFill>
              </a:rPr>
              <a:t>“</a:t>
            </a:r>
            <a:r>
              <a:rPr lang="zh-TW" altLang="en-US" dirty="0" smtClean="0">
                <a:solidFill>
                  <a:srgbClr val="C00000"/>
                </a:solidFill>
              </a:rPr>
              <a:t>沉淪</a:t>
            </a:r>
            <a:r>
              <a:rPr lang="en-US" altLang="zh-TW" dirty="0" smtClean="0">
                <a:solidFill>
                  <a:srgbClr val="C00000"/>
                </a:solidFill>
              </a:rPr>
              <a:t>”</a:t>
            </a:r>
            <a:r>
              <a:rPr lang="zh-TW" altLang="en-US" dirty="0" smtClean="0">
                <a:solidFill>
                  <a:srgbClr val="C00000"/>
                </a:solidFill>
              </a:rPr>
              <a:t>不是指失去救恩或滅亡</a:t>
            </a:r>
            <a:r>
              <a:rPr lang="en-US" altLang="zh-TW" dirty="0" smtClean="0">
                <a:solidFill>
                  <a:srgbClr val="C00000"/>
                </a:solidFill>
              </a:rPr>
              <a:t>, </a:t>
            </a:r>
            <a:r>
              <a:rPr lang="zh-TW" altLang="en-US" dirty="0" smtClean="0">
                <a:solidFill>
                  <a:srgbClr val="C00000"/>
                </a:solidFill>
              </a:rPr>
              <a:t>而是指屬靈生命的成長受到窒礙</a:t>
            </a:r>
            <a:endParaRPr lang="en-US" altLang="zh-TW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43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1396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基督徒待人處事的原則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凡事為別人著想</dc:title>
  <dc:creator>Shui-Lam Lai</dc:creator>
  <cp:lastModifiedBy>Shui-Lam Lai</cp:lastModifiedBy>
  <cp:revision>34</cp:revision>
  <cp:lastPrinted>2019-04-18T15:20:22Z</cp:lastPrinted>
  <dcterms:created xsi:type="dcterms:W3CDTF">2019-04-12T22:48:12Z</dcterms:created>
  <dcterms:modified xsi:type="dcterms:W3CDTF">2019-05-04T03:22:17Z</dcterms:modified>
</cp:coreProperties>
</file>